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72" r:id="rId1"/>
  </p:sldMasterIdLst>
  <p:notesMasterIdLst>
    <p:notesMasterId r:id="rId6"/>
  </p:notesMasterIdLst>
  <p:sldIdLst>
    <p:sldId id="263" r:id="rId2"/>
    <p:sldId id="264" r:id="rId3"/>
    <p:sldId id="265" r:id="rId4"/>
    <p:sldId id="266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13E84"/>
    <a:srgbClr val="EB5D9B"/>
    <a:srgbClr val="30BCE4"/>
    <a:srgbClr val="EB5E9C"/>
    <a:srgbClr val="FBBF00"/>
    <a:srgbClr val="076F32"/>
    <a:srgbClr val="8CA62B"/>
    <a:srgbClr val="8DA62E"/>
    <a:srgbClr val="2CBCE3"/>
    <a:srgbClr val="EFEF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821"/>
    <p:restoredTop sz="94658"/>
  </p:normalViewPr>
  <p:slideViewPr>
    <p:cSldViewPr snapToGrid="0" snapToObjects="1">
      <p:cViewPr varScale="1">
        <p:scale>
          <a:sx n="78" d="100"/>
          <a:sy n="78" d="100"/>
        </p:scale>
        <p:origin x="107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882A95-1E55-469A-A304-430538C34CBB}" type="datetimeFigureOut">
              <a:rPr lang="en-GB" smtClean="0"/>
              <a:t>24/03/2026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4AD5D1-3916-44CA-AF02-97076CA86FA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90083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CABF58-FD21-1C95-4B0C-236C261060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6E652C-9D73-13BB-E834-FE0D287DC6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C7E063-7D38-6CB3-808B-0292B3F2FF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8BAB08-BCFF-2505-4EC3-64E45CEBCB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4AD5D1-3916-44CA-AF02-97076CA86FA2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93750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7006C4-81AE-B920-1ED2-5356D33307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985DAB-5743-E898-0794-8011EA3C5E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7F067F-6CD5-C896-4C03-3A77727D74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B3FA67-4D6C-E116-E8A4-3EB6BCE09D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4AD5D1-3916-44CA-AF02-97076CA86FA2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58374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8D8BF9-8F87-85EB-B17F-66388A6868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C323C2-669A-FC75-0E75-C8F23DC5B4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AAD34D-CB6E-E8ED-7809-EDA0E50237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929F3D-23D9-9CCF-D4DF-FA253DE08C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4AD5D1-3916-44CA-AF02-97076CA86FA2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73766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4878C4-F303-21D7-02D2-539BDAFF0F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9D11983-82DA-8D32-E01F-90C3A96213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2FC6E5-2E21-A23A-4AAC-1814CEDC43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8C6781-767B-3F87-8DA5-8473C54103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4AD5D1-3916-44CA-AF02-97076CA86FA2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3841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6257-F35A-464B-8E05-18A3B2E389FE}" type="datetimeFigureOut">
              <a:rPr lang="en-US" smtClean="0"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2FA0-3A40-B24E-8C1D-F3D450C60DB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2907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F6257-F35A-464B-8E05-18A3B2E389FE}" type="datetimeFigureOut">
              <a:rPr lang="en-US" smtClean="0"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E2FA0-3A40-B24E-8C1D-F3D450C60DB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5274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9FA3C3-E1F2-969F-DF8F-FD8BF6416D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0BEC08B-A2E8-563D-94DD-D0E01119BB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6349926"/>
              </p:ext>
            </p:extLst>
          </p:nvPr>
        </p:nvGraphicFramePr>
        <p:xfrm>
          <a:off x="157782" y="1300957"/>
          <a:ext cx="7509010" cy="203688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501802">
                  <a:extLst>
                    <a:ext uri="{9D8B030D-6E8A-4147-A177-3AD203B41FA5}">
                      <a16:colId xmlns:a16="http://schemas.microsoft.com/office/drawing/2014/main" val="2219491278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263824912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184243806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1490439424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4258597084"/>
                    </a:ext>
                  </a:extLst>
                </a:gridCol>
              </a:tblGrid>
              <a:tr h="203688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Butchers Sausages with Onion Gravy</a:t>
                      </a:r>
                      <a:endParaRPr lang="en-GB" sz="9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Grilled Veggie Sausages with Onion Gravy</a:t>
                      </a:r>
                      <a:endParaRPr lang="en-GB" sz="9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Creamy Mashed Potato</a:t>
                      </a:r>
                      <a:b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Broccoli &amp; Carrots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GB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Extras: </a:t>
                      </a: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Yorkshire Pudding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Singapore Chicken Laksa Curry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Singapore Tofu &amp; Vegetable Laksa Curry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Noodles</a:t>
                      </a:r>
                      <a:b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Asian Salad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Extras: 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Prawn Crackers</a:t>
                      </a:r>
                      <a:endParaRPr lang="en-GB" sz="9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Chilli Con Carne with Sour Cream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Eat Curious Chilli Non-Carne with Sour Cream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Zesty Lime &amp; Coriander Rice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Mexican Chopped Salad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Extras:</a:t>
                      </a: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Soft or Crispy Tortilla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Crispy Panko Chicken Burger with Curry Mayo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Crispy Onion Bhaji Burger with Curry Mayo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Spicy Wedges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House Slaw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Extras: </a:t>
                      </a: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Cheese Slices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Battered Fish Fillet or Jumbo Sausage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Cheese &amp; Onion Turnover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Chips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Peas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Baked Beans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Extras:</a:t>
                      </a: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Curry Sauce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5944204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06D24B31-2C34-2AFB-57DD-5238AE81A0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8315364"/>
              </p:ext>
            </p:extLst>
          </p:nvPr>
        </p:nvGraphicFramePr>
        <p:xfrm>
          <a:off x="179613" y="5139416"/>
          <a:ext cx="4474029" cy="11236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0813">
                  <a:extLst>
                    <a:ext uri="{9D8B030D-6E8A-4147-A177-3AD203B41FA5}">
                      <a16:colId xmlns:a16="http://schemas.microsoft.com/office/drawing/2014/main" val="2420446914"/>
                    </a:ext>
                  </a:extLst>
                </a:gridCol>
                <a:gridCol w="937969">
                  <a:extLst>
                    <a:ext uri="{9D8B030D-6E8A-4147-A177-3AD203B41FA5}">
                      <a16:colId xmlns:a16="http://schemas.microsoft.com/office/drawing/2014/main" val="80891071"/>
                    </a:ext>
                  </a:extLst>
                </a:gridCol>
                <a:gridCol w="897269">
                  <a:extLst>
                    <a:ext uri="{9D8B030D-6E8A-4147-A177-3AD203B41FA5}">
                      <a16:colId xmlns:a16="http://schemas.microsoft.com/office/drawing/2014/main" val="393247842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1681936903"/>
                    </a:ext>
                  </a:extLst>
                </a:gridCol>
                <a:gridCol w="873578">
                  <a:extLst>
                    <a:ext uri="{9D8B030D-6E8A-4147-A177-3AD203B41FA5}">
                      <a16:colId xmlns:a16="http://schemas.microsoft.com/office/drawing/2014/main" val="480687640"/>
                    </a:ext>
                  </a:extLst>
                </a:gridCol>
              </a:tblGrid>
              <a:tr h="11236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Portuguese</a:t>
                      </a: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Peri-Peri Chicken &amp; Rice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Pepperoni Quesadilla with Spicy Nachos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Hot Roast Dinner Baguette with Chicken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Loaded Wedges with Sour Cream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48398447"/>
                  </a:ext>
                </a:extLst>
              </a:tr>
            </a:tbl>
          </a:graphicData>
        </a:graphic>
      </p:graphicFrame>
      <p:sp>
        <p:nvSpPr>
          <p:cNvPr id="23" name="TextBox 22">
            <a:extLst>
              <a:ext uri="{FF2B5EF4-FFF2-40B4-BE49-F238E27FC236}">
                <a16:creationId xmlns:a16="http://schemas.microsoft.com/office/drawing/2014/main" id="{CB4ECA52-6459-FDD7-9BD8-A1F78BA0F2C8}"/>
              </a:ext>
            </a:extLst>
          </p:cNvPr>
          <p:cNvSpPr txBox="1"/>
          <p:nvPr/>
        </p:nvSpPr>
        <p:spPr>
          <a:xfrm>
            <a:off x="6248105" y="959226"/>
            <a:ext cx="1333295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dirty="0">
                <a:solidFill>
                  <a:srgbClr val="913E84"/>
                </a:solidFill>
              </a:rPr>
              <a:t>CHIP SHOP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5AE3B4B-A51E-0626-999A-23528269E406}"/>
              </a:ext>
            </a:extLst>
          </p:cNvPr>
          <p:cNvSpPr txBox="1"/>
          <p:nvPr/>
        </p:nvSpPr>
        <p:spPr>
          <a:xfrm>
            <a:off x="162669" y="959226"/>
            <a:ext cx="1497688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i="0" dirty="0">
                <a:solidFill>
                  <a:srgbClr val="913E84"/>
                </a:solidFill>
                <a:effectLst/>
              </a:rPr>
              <a:t>BRITISH CLASSICS</a:t>
            </a:r>
            <a:endParaRPr lang="en-GB" sz="850" b="1" dirty="0">
              <a:solidFill>
                <a:srgbClr val="913E84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3AA6229-D8F5-F455-E608-68E5BD430CB4}"/>
              </a:ext>
            </a:extLst>
          </p:cNvPr>
          <p:cNvSpPr txBox="1"/>
          <p:nvPr/>
        </p:nvSpPr>
        <p:spPr>
          <a:xfrm>
            <a:off x="1801851" y="959226"/>
            <a:ext cx="1228267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i="0" dirty="0">
                <a:solidFill>
                  <a:srgbClr val="913E84"/>
                </a:solidFill>
                <a:effectLst/>
              </a:rPr>
              <a:t>TASTE OF ASIA</a:t>
            </a:r>
            <a:endParaRPr lang="en-GB" sz="850" b="1" dirty="0">
              <a:solidFill>
                <a:srgbClr val="913E84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CD1C806-5949-F7F4-BDF2-AE3336AB319D}"/>
              </a:ext>
            </a:extLst>
          </p:cNvPr>
          <p:cNvSpPr txBox="1"/>
          <p:nvPr/>
        </p:nvSpPr>
        <p:spPr>
          <a:xfrm>
            <a:off x="3269796" y="959226"/>
            <a:ext cx="1307009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dirty="0">
                <a:solidFill>
                  <a:srgbClr val="913E84"/>
                </a:solidFill>
              </a:rPr>
              <a:t>MEXICAN MOMENTS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011648F-BFCC-C8D5-6643-364F8341EE48}"/>
              </a:ext>
            </a:extLst>
          </p:cNvPr>
          <p:cNvSpPr txBox="1"/>
          <p:nvPr/>
        </p:nvSpPr>
        <p:spPr>
          <a:xfrm>
            <a:off x="4745808" y="959226"/>
            <a:ext cx="1333295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i="0" dirty="0">
                <a:solidFill>
                  <a:srgbClr val="913E84"/>
                </a:solidFill>
                <a:effectLst/>
              </a:rPr>
              <a:t>FUSION</a:t>
            </a:r>
            <a:endParaRPr lang="en-GB" sz="850" b="1" dirty="0">
              <a:solidFill>
                <a:srgbClr val="913E84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A7777C-AF6B-5EED-2816-379029662DE7}"/>
              </a:ext>
            </a:extLst>
          </p:cNvPr>
          <p:cNvSpPr txBox="1"/>
          <p:nvPr/>
        </p:nvSpPr>
        <p:spPr>
          <a:xfrm>
            <a:off x="1758530" y="3609799"/>
            <a:ext cx="25431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30BCE4"/>
                </a:solidFill>
              </a:rPr>
              <a:t>Check out what’s on offer today, available for free school meals!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57FEF55-3DD3-821D-FCA9-351E77464D13}"/>
              </a:ext>
            </a:extLst>
          </p:cNvPr>
          <p:cNvSpPr txBox="1"/>
          <p:nvPr/>
        </p:nvSpPr>
        <p:spPr>
          <a:xfrm>
            <a:off x="2975882" y="4538484"/>
            <a:ext cx="11062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EB5D9B"/>
                </a:solidFill>
              </a:rPr>
              <a:t>From £2.85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683CFDF-31EC-9E7C-9597-B5FB3AC0FCF5}"/>
              </a:ext>
            </a:extLst>
          </p:cNvPr>
          <p:cNvSpPr txBox="1"/>
          <p:nvPr/>
        </p:nvSpPr>
        <p:spPr>
          <a:xfrm>
            <a:off x="2598948" y="357113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EB5E9C"/>
                </a:solidFill>
              </a:rPr>
              <a:t>From £2.40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C38D9CB-F104-AAE5-039F-399E46FF91C9}"/>
              </a:ext>
            </a:extLst>
          </p:cNvPr>
          <p:cNvSpPr txBox="1"/>
          <p:nvPr/>
        </p:nvSpPr>
        <p:spPr>
          <a:xfrm>
            <a:off x="349940" y="3607765"/>
            <a:ext cx="179614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30BCE4"/>
                </a:solidFill>
              </a:rPr>
              <a:t>Only £2.70</a:t>
            </a:r>
            <a:endParaRPr lang="en-GB" sz="2400" b="1" dirty="0">
              <a:solidFill>
                <a:srgbClr val="30BCE4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A444E16-25E8-C8A2-F9DB-1571454C236D}"/>
              </a:ext>
            </a:extLst>
          </p:cNvPr>
          <p:cNvSpPr txBox="1"/>
          <p:nvPr/>
        </p:nvSpPr>
        <p:spPr>
          <a:xfrm>
            <a:off x="4861832" y="126185"/>
            <a:ext cx="1515064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50" b="1" i="1" dirty="0">
                <a:solidFill>
                  <a:srgbClr val="30BCE4"/>
                </a:solidFill>
              </a:rPr>
              <a:t>13/04/26,04/05/26,</a:t>
            </a:r>
          </a:p>
          <a:p>
            <a:pPr algn="r"/>
            <a:r>
              <a:rPr lang="en-US" sz="1050" b="1" i="1" dirty="0">
                <a:solidFill>
                  <a:srgbClr val="30BCE4"/>
                </a:solidFill>
              </a:rPr>
              <a:t>01/06/26,22/06/26,</a:t>
            </a:r>
          </a:p>
          <a:p>
            <a:pPr algn="r"/>
            <a:r>
              <a:rPr lang="en-US" sz="1050" b="1" i="1" dirty="0">
                <a:solidFill>
                  <a:srgbClr val="30BCE4"/>
                </a:solidFill>
              </a:rPr>
              <a:t>13/07/26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9E270C8-C7B6-65CF-01E2-9A5B273F08D9}"/>
              </a:ext>
            </a:extLst>
          </p:cNvPr>
          <p:cNvSpPr/>
          <p:nvPr/>
        </p:nvSpPr>
        <p:spPr>
          <a:xfrm>
            <a:off x="7729496" y="4538484"/>
            <a:ext cx="2204063" cy="201593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Aft>
                <a:spcPts val="600"/>
              </a:spcAft>
              <a:buNone/>
            </a:pPr>
            <a:r>
              <a:rPr lang="en-GB" sz="750" b="1" dirty="0">
                <a:solidFill>
                  <a:srgbClr val="913E84"/>
                </a:solidFill>
                <a:effectLst/>
              </a:rPr>
              <a:t>MONDAY </a:t>
            </a:r>
            <a:br>
              <a:rPr lang="en-GB" sz="750" b="1" dirty="0">
                <a:solidFill>
                  <a:srgbClr val="A8C757"/>
                </a:solidFill>
                <a:effectLst/>
              </a:rPr>
            </a:br>
            <a:r>
              <a:rPr lang="en-GB" sz="75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Bolognaise, Basil Pesto, Macaroni Cheese, Creamy Chicken &amp; Sweetcorn and Spicy Tomato Arrabbiata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750" b="1" dirty="0">
                <a:solidFill>
                  <a:srgbClr val="913E84"/>
                </a:solidFill>
              </a:rPr>
              <a:t>TUESDAY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75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Bolognaise, Basil Pesto, Macaroni Cheese, Creamy Chicken &amp; Sweetcorn and Spicy Tomato Arrabbiata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750" b="1" dirty="0">
                <a:solidFill>
                  <a:srgbClr val="913E84"/>
                </a:solidFill>
              </a:rPr>
              <a:t>WEDNESDAY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75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Bolognaise, Basil Pesto, Macaroni Cheese, Creamy Chicken &amp; Sweetcorn and Spicy Tomato Arrabbiata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750" b="1" dirty="0">
                <a:solidFill>
                  <a:srgbClr val="913E84"/>
                </a:solidFill>
              </a:rPr>
              <a:t>THURSDAY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75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Bolognaise, Basil Pesto, Macaroni Cheese, Creamy Chicken &amp; Sweetcorn and Spicy Tomato Arrabbiata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750" b="1" dirty="0">
                <a:solidFill>
                  <a:srgbClr val="913E84"/>
                </a:solidFill>
              </a:rPr>
              <a:t>FRIDAY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buNone/>
            </a:pPr>
            <a:r>
              <a:rPr lang="en-GB" sz="75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Pizza Mac &amp; Cheese with Garlic Bread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09232FF-9915-0D45-8C12-4E2B3B521F96}"/>
              </a:ext>
            </a:extLst>
          </p:cNvPr>
          <p:cNvSpPr/>
          <p:nvPr/>
        </p:nvSpPr>
        <p:spPr>
          <a:xfrm>
            <a:off x="5285017" y="4188273"/>
            <a:ext cx="2343637" cy="178510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Aft>
                <a:spcPts val="600"/>
              </a:spcAft>
              <a:buNone/>
            </a:pPr>
            <a:r>
              <a:rPr lang="en-GB" sz="900" b="1" dirty="0">
                <a:solidFill>
                  <a:srgbClr val="EB5D9B"/>
                </a:solidFill>
                <a:effectLst/>
              </a:rPr>
              <a:t>MONDAY </a:t>
            </a:r>
            <a:br>
              <a:rPr lang="en-GB" sz="900" b="1" dirty="0">
                <a:solidFill>
                  <a:srgbClr val="A8C757"/>
                </a:solidFill>
                <a:effectLst/>
              </a:rPr>
            </a:br>
            <a:r>
              <a:rPr lang="en-GB" sz="9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German Apple Cake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900" b="1" dirty="0">
                <a:solidFill>
                  <a:srgbClr val="EB5D9B"/>
                </a:solidFill>
              </a:rPr>
              <a:t>TUESDAY </a:t>
            </a:r>
          </a:p>
          <a:p>
            <a:pPr algn="ctr">
              <a:spcAft>
                <a:spcPts val="600"/>
              </a:spcAft>
              <a:buNone/>
            </a:pPr>
            <a:r>
              <a:rPr lang="en-GB" sz="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Jammie Dodger Muffins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900" b="1" dirty="0">
                <a:solidFill>
                  <a:srgbClr val="EB5D9B"/>
                </a:solidFill>
              </a:rPr>
              <a:t>WEDNESDAY  </a:t>
            </a:r>
          </a:p>
          <a:p>
            <a:pPr algn="ctr">
              <a:spcAft>
                <a:spcPts val="600"/>
              </a:spcAft>
              <a:buNone/>
            </a:pPr>
            <a:r>
              <a:rPr lang="en-GB" sz="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Pear &amp; Ginger Crunch Crumble &amp; Custard 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900" b="1" dirty="0">
                <a:solidFill>
                  <a:srgbClr val="EB5D9B"/>
                </a:solidFill>
              </a:rPr>
              <a:t>THURSDAY</a:t>
            </a:r>
            <a:endParaRPr lang="en-GB" sz="900" dirty="0">
              <a:solidFill>
                <a:srgbClr val="EB5D9B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Chocolate Pudding with Chocolate Sauce 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900" b="1" dirty="0">
                <a:solidFill>
                  <a:srgbClr val="EB5D9B"/>
                </a:solidFill>
              </a:rPr>
              <a:t>FRIDAY </a:t>
            </a:r>
          </a:p>
          <a:p>
            <a:pPr algn="ctr">
              <a:buNone/>
            </a:pPr>
            <a:r>
              <a:rPr lang="en-GB" sz="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Biscoff &amp; Buttercream Cake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A46910E-DAFD-4D6F-D2B4-71BCB8E7E8B9}"/>
              </a:ext>
            </a:extLst>
          </p:cNvPr>
          <p:cNvSpPr txBox="1"/>
          <p:nvPr/>
        </p:nvSpPr>
        <p:spPr>
          <a:xfrm>
            <a:off x="5669314" y="6017466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EB5D9B"/>
                </a:solidFill>
              </a:rPr>
              <a:t>From £1.10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E76F8A6-74E5-E937-15FC-D6904161953B}"/>
              </a:ext>
            </a:extLst>
          </p:cNvPr>
          <p:cNvSpPr txBox="1"/>
          <p:nvPr/>
        </p:nvSpPr>
        <p:spPr>
          <a:xfrm>
            <a:off x="8026052" y="6513683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913E84"/>
                </a:solidFill>
              </a:rPr>
              <a:t>From £2.35</a:t>
            </a:r>
          </a:p>
        </p:txBody>
      </p:sp>
    </p:spTree>
    <p:extLst>
      <p:ext uri="{BB962C8B-B14F-4D97-AF65-F5344CB8AC3E}">
        <p14:creationId xmlns:p14="http://schemas.microsoft.com/office/powerpoint/2010/main" val="1166290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AF8603C-6D5F-A7A2-9C7A-842EEBD9AB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E46EEB6-6D1C-D608-C424-6D233B08F1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6027348"/>
              </p:ext>
            </p:extLst>
          </p:nvPr>
        </p:nvGraphicFramePr>
        <p:xfrm>
          <a:off x="157782" y="1300957"/>
          <a:ext cx="7509010" cy="203688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501802">
                  <a:extLst>
                    <a:ext uri="{9D8B030D-6E8A-4147-A177-3AD203B41FA5}">
                      <a16:colId xmlns:a16="http://schemas.microsoft.com/office/drawing/2014/main" val="2219491278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263824912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184243806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1490439424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4258597084"/>
                    </a:ext>
                  </a:extLst>
                </a:gridCol>
              </a:tblGrid>
              <a:tr h="203688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Caribbean Chicken with Pineapple Salsa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Caribbean Squash &amp; Sweet Potato with Pineapple Salsa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Spicy Rice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Jamaican Slaw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Extras: </a:t>
                      </a: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Grilled Flatbread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Spaghetti and Meatballs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Spaghetti and Veggie Meatballs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Garlic &amp; Herb Slice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Roasted Garlic &amp; Lemon Broccoli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Extras: </a:t>
                      </a: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Grated Cheddar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Mexican Chipotle Pork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Mexican Chipotle Beans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Flour Tortillas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Roasted Corn and Peppers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Extras: </a:t>
                      </a: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Crispy Nachos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Chicken Tikka Biryani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Crispy Paneer Vegetable Biryani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Bombay Potatoes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Indian Chutneys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Extras: </a:t>
                      </a: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Naan Bread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Battered Fish Fillet or Chicken Tenders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Vegetable Spring Roll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Chips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Peas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Baked Beans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Extras:</a:t>
                      </a: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Curry Sauce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5944204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16C7FC02-CBE9-8947-95A5-B3EB1E0346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345266"/>
              </p:ext>
            </p:extLst>
          </p:nvPr>
        </p:nvGraphicFramePr>
        <p:xfrm>
          <a:off x="179613" y="5139416"/>
          <a:ext cx="4474029" cy="11236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0813">
                  <a:extLst>
                    <a:ext uri="{9D8B030D-6E8A-4147-A177-3AD203B41FA5}">
                      <a16:colId xmlns:a16="http://schemas.microsoft.com/office/drawing/2014/main" val="2420446914"/>
                    </a:ext>
                  </a:extLst>
                </a:gridCol>
                <a:gridCol w="937969">
                  <a:extLst>
                    <a:ext uri="{9D8B030D-6E8A-4147-A177-3AD203B41FA5}">
                      <a16:colId xmlns:a16="http://schemas.microsoft.com/office/drawing/2014/main" val="80891071"/>
                    </a:ext>
                  </a:extLst>
                </a:gridCol>
                <a:gridCol w="897269">
                  <a:extLst>
                    <a:ext uri="{9D8B030D-6E8A-4147-A177-3AD203B41FA5}">
                      <a16:colId xmlns:a16="http://schemas.microsoft.com/office/drawing/2014/main" val="393247842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1681936903"/>
                    </a:ext>
                  </a:extLst>
                </a:gridCol>
                <a:gridCol w="873578">
                  <a:extLst>
                    <a:ext uri="{9D8B030D-6E8A-4147-A177-3AD203B41FA5}">
                      <a16:colId xmlns:a16="http://schemas.microsoft.com/office/drawing/2014/main" val="480687640"/>
                    </a:ext>
                  </a:extLst>
                </a:gridCol>
              </a:tblGrid>
              <a:tr h="11236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Currywurst with Fries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Indonesian Chicken Stir Fried Rice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Lamb Kofta Pitta and Salad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Crispy Korean Chicken Baguette with Asian Salad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48398447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DA68A299-C2DC-E739-0AAA-DE0E72D8054A}"/>
              </a:ext>
            </a:extLst>
          </p:cNvPr>
          <p:cNvSpPr txBox="1"/>
          <p:nvPr/>
        </p:nvSpPr>
        <p:spPr>
          <a:xfrm>
            <a:off x="1758530" y="3609799"/>
            <a:ext cx="25431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30BCE4"/>
                </a:solidFill>
              </a:rPr>
              <a:t>Check out what’s on offer today, available for free school meals!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50B88AA-96ED-5197-998F-E08C7509FEF7}"/>
              </a:ext>
            </a:extLst>
          </p:cNvPr>
          <p:cNvSpPr txBox="1"/>
          <p:nvPr/>
        </p:nvSpPr>
        <p:spPr>
          <a:xfrm>
            <a:off x="2598948" y="357113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EB5E9C"/>
                </a:solidFill>
              </a:rPr>
              <a:t>From £2.40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366B88E-F5C7-FFDF-83A2-0B14BBCCDE0A}"/>
              </a:ext>
            </a:extLst>
          </p:cNvPr>
          <p:cNvSpPr txBox="1"/>
          <p:nvPr/>
        </p:nvSpPr>
        <p:spPr>
          <a:xfrm>
            <a:off x="349940" y="3607765"/>
            <a:ext cx="179614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30BCE4"/>
                </a:solidFill>
              </a:rPr>
              <a:t>Only £2.70</a:t>
            </a:r>
            <a:endParaRPr lang="en-GB" sz="2400" b="1" dirty="0">
              <a:solidFill>
                <a:srgbClr val="30BCE4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FD26433-3523-0B0B-97EF-AB3198393311}"/>
              </a:ext>
            </a:extLst>
          </p:cNvPr>
          <p:cNvSpPr txBox="1"/>
          <p:nvPr/>
        </p:nvSpPr>
        <p:spPr>
          <a:xfrm>
            <a:off x="4861832" y="126185"/>
            <a:ext cx="15150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50" b="1" i="1" dirty="0">
                <a:solidFill>
                  <a:srgbClr val="30BCE4"/>
                </a:solidFill>
              </a:rPr>
              <a:t>20/04/26,11/05/26,08/06/26,29/06/26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0C681BE-8A23-9E5F-80D7-91FED65CF0F9}"/>
              </a:ext>
            </a:extLst>
          </p:cNvPr>
          <p:cNvSpPr/>
          <p:nvPr/>
        </p:nvSpPr>
        <p:spPr>
          <a:xfrm>
            <a:off x="7729496" y="4538484"/>
            <a:ext cx="2204063" cy="201593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Aft>
                <a:spcPts val="600"/>
              </a:spcAft>
              <a:buNone/>
            </a:pPr>
            <a:r>
              <a:rPr lang="en-GB" sz="750" b="1" dirty="0">
                <a:solidFill>
                  <a:srgbClr val="913E84"/>
                </a:solidFill>
                <a:effectLst/>
              </a:rPr>
              <a:t>MONDAY </a:t>
            </a:r>
            <a:br>
              <a:rPr lang="en-GB" sz="750" b="1" dirty="0">
                <a:solidFill>
                  <a:srgbClr val="A8C757"/>
                </a:solidFill>
                <a:effectLst/>
              </a:rPr>
            </a:br>
            <a:r>
              <a:rPr lang="en-GB" sz="75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Bolognaise, Basil Pesto, Macaroni Cheese, Creamy Chicken &amp; Sweetcorn and Spicy Tomato Arrabbiata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750" b="1" dirty="0">
                <a:solidFill>
                  <a:srgbClr val="913E84"/>
                </a:solidFill>
              </a:rPr>
              <a:t>TUESDAY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75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Chicken Curry Rice Pot, Chilli Sin Carne Rice Pot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750" b="1" dirty="0">
                <a:solidFill>
                  <a:srgbClr val="913E84"/>
                </a:solidFill>
              </a:rPr>
              <a:t>WEDNESDAY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75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Bolognaise, Basil Pesto, Macaroni Cheese, Creamy Chicken &amp; Sweetcorn and Spicy Tomato Arrabbiata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750" b="1" dirty="0">
                <a:solidFill>
                  <a:srgbClr val="913E84"/>
                </a:solidFill>
              </a:rPr>
              <a:t>THURSDAY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75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Bolognaise, Basil Pesto, Macaroni Cheese, Creamy Chicken &amp; Sweetcorn and Spicy Tomato Arrabbiata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750" b="1" dirty="0">
                <a:solidFill>
                  <a:srgbClr val="913E84"/>
                </a:solidFill>
              </a:rPr>
              <a:t>FRIDAY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buNone/>
            </a:pPr>
            <a:r>
              <a:rPr lang="en-GB" sz="75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Crunchy Cauliflower Mac and Cheese with Garlic Bread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FC6E5C9-9D9D-9234-1476-57E8CF8FD4D3}"/>
              </a:ext>
            </a:extLst>
          </p:cNvPr>
          <p:cNvSpPr/>
          <p:nvPr/>
        </p:nvSpPr>
        <p:spPr>
          <a:xfrm>
            <a:off x="5285017" y="4188273"/>
            <a:ext cx="2343637" cy="178510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Aft>
                <a:spcPts val="600"/>
              </a:spcAft>
              <a:buNone/>
            </a:pPr>
            <a:r>
              <a:rPr lang="en-GB" sz="900" b="1" dirty="0">
                <a:solidFill>
                  <a:srgbClr val="EB5D9B"/>
                </a:solidFill>
                <a:effectLst/>
              </a:rPr>
              <a:t>MONDAY </a:t>
            </a:r>
            <a:br>
              <a:rPr lang="en-GB" sz="900" b="1" dirty="0">
                <a:solidFill>
                  <a:srgbClr val="A8C757"/>
                </a:solidFill>
                <a:effectLst/>
              </a:rPr>
            </a:br>
            <a:r>
              <a:rPr lang="en-GB" sz="9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Summer Berry Flapjack Bake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900" b="1" dirty="0">
                <a:solidFill>
                  <a:srgbClr val="EB5D9B"/>
                </a:solidFill>
              </a:rPr>
              <a:t>TUESDAY </a:t>
            </a:r>
          </a:p>
          <a:p>
            <a:pPr algn="ctr">
              <a:spcAft>
                <a:spcPts val="600"/>
              </a:spcAft>
              <a:buNone/>
            </a:pPr>
            <a:r>
              <a:rPr lang="en-GB" sz="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Cookies &amp; Cream Sponge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900" b="1" dirty="0">
                <a:solidFill>
                  <a:srgbClr val="EB5D9B"/>
                </a:solidFill>
              </a:rPr>
              <a:t>WEDNESDAY  </a:t>
            </a:r>
          </a:p>
          <a:p>
            <a:pPr algn="ctr">
              <a:spcAft>
                <a:spcPts val="600"/>
              </a:spcAft>
              <a:buNone/>
            </a:pPr>
            <a:r>
              <a:rPr lang="en-GB" sz="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Apple &amp; Cinnamon Crumble with Ice Cream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900" b="1" dirty="0">
                <a:solidFill>
                  <a:srgbClr val="EB5D9B"/>
                </a:solidFill>
              </a:rPr>
              <a:t>THURSDAY</a:t>
            </a:r>
            <a:endParaRPr lang="en-GB" sz="900" dirty="0">
              <a:solidFill>
                <a:srgbClr val="EB5D9B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9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Raspberry &amp; White Chocolate Cake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900" b="1" dirty="0">
                <a:solidFill>
                  <a:srgbClr val="EB5D9B"/>
                </a:solidFill>
              </a:rPr>
              <a:t>FRIDAY </a:t>
            </a:r>
          </a:p>
          <a:p>
            <a:pPr algn="ctr">
              <a:buNone/>
            </a:pPr>
            <a:r>
              <a:rPr lang="en-GB" sz="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Tiramisu Sponge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75F0C64-E014-1C23-89A2-AE0FBDACE6D8}"/>
              </a:ext>
            </a:extLst>
          </p:cNvPr>
          <p:cNvSpPr txBox="1"/>
          <p:nvPr/>
        </p:nvSpPr>
        <p:spPr>
          <a:xfrm>
            <a:off x="5669314" y="6017466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EB5D9B"/>
                </a:solidFill>
              </a:rPr>
              <a:t>From £1.10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141A529-5E61-F213-2836-3D785A11E2DE}"/>
              </a:ext>
            </a:extLst>
          </p:cNvPr>
          <p:cNvSpPr txBox="1"/>
          <p:nvPr/>
        </p:nvSpPr>
        <p:spPr>
          <a:xfrm>
            <a:off x="8026052" y="6513683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913E84"/>
                </a:solidFill>
              </a:rPr>
              <a:t>From £2.35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DD7020-F83C-1FA2-86ED-400E7DE45929}"/>
              </a:ext>
            </a:extLst>
          </p:cNvPr>
          <p:cNvSpPr txBox="1"/>
          <p:nvPr/>
        </p:nvSpPr>
        <p:spPr>
          <a:xfrm>
            <a:off x="2975882" y="4538484"/>
            <a:ext cx="11062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EB5D9B"/>
                </a:solidFill>
              </a:rPr>
              <a:t>From £2.85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E2C1116-8274-1151-8524-5FC61138E67E}"/>
              </a:ext>
            </a:extLst>
          </p:cNvPr>
          <p:cNvSpPr txBox="1"/>
          <p:nvPr/>
        </p:nvSpPr>
        <p:spPr>
          <a:xfrm>
            <a:off x="6248105" y="959226"/>
            <a:ext cx="1333295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dirty="0">
                <a:solidFill>
                  <a:srgbClr val="913E84"/>
                </a:solidFill>
              </a:rPr>
              <a:t>CHIP SHOP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A0CC9C-EDDF-7FA5-85B5-1618BDFA7F8A}"/>
              </a:ext>
            </a:extLst>
          </p:cNvPr>
          <p:cNvSpPr txBox="1"/>
          <p:nvPr/>
        </p:nvSpPr>
        <p:spPr>
          <a:xfrm>
            <a:off x="162669" y="959226"/>
            <a:ext cx="1497688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i="0" dirty="0">
                <a:solidFill>
                  <a:srgbClr val="913E84"/>
                </a:solidFill>
                <a:effectLst/>
              </a:rPr>
              <a:t>SUNSHINE FAVOURITES</a:t>
            </a:r>
            <a:endParaRPr lang="en-GB" sz="850" b="1" dirty="0">
              <a:solidFill>
                <a:srgbClr val="913E84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7A432B-6F6B-583E-AF88-19B9296814B6}"/>
              </a:ext>
            </a:extLst>
          </p:cNvPr>
          <p:cNvSpPr txBox="1"/>
          <p:nvPr/>
        </p:nvSpPr>
        <p:spPr>
          <a:xfrm>
            <a:off x="1801851" y="959226"/>
            <a:ext cx="1228267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i="0" dirty="0">
                <a:solidFill>
                  <a:srgbClr val="913E84"/>
                </a:solidFill>
                <a:effectLst/>
              </a:rPr>
              <a:t>TASTE OF ITALY</a:t>
            </a:r>
            <a:endParaRPr lang="en-GB" sz="850" b="1" dirty="0">
              <a:solidFill>
                <a:srgbClr val="913E84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E890A0-1408-F341-2638-AB71B00288EB}"/>
              </a:ext>
            </a:extLst>
          </p:cNvPr>
          <p:cNvSpPr txBox="1"/>
          <p:nvPr/>
        </p:nvSpPr>
        <p:spPr>
          <a:xfrm>
            <a:off x="3269796" y="959226"/>
            <a:ext cx="1307009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dirty="0">
                <a:solidFill>
                  <a:srgbClr val="913E84"/>
                </a:solidFill>
              </a:rPr>
              <a:t>MEXICAN MOMENTS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B523622-8B5C-CB89-5AC0-96C6FC2DD31C}"/>
              </a:ext>
            </a:extLst>
          </p:cNvPr>
          <p:cNvSpPr txBox="1"/>
          <p:nvPr/>
        </p:nvSpPr>
        <p:spPr>
          <a:xfrm>
            <a:off x="4745808" y="959226"/>
            <a:ext cx="1333295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i="0" dirty="0">
                <a:solidFill>
                  <a:srgbClr val="913E84"/>
                </a:solidFill>
                <a:effectLst/>
              </a:rPr>
              <a:t>TASTE OF INDIA</a:t>
            </a:r>
            <a:endParaRPr lang="en-GB" sz="850" b="1" dirty="0">
              <a:solidFill>
                <a:srgbClr val="913E8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6829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73C52C-9232-A66B-BD39-ABA273D664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4085E86-3930-C2CF-3964-11E0017977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3310033"/>
              </p:ext>
            </p:extLst>
          </p:nvPr>
        </p:nvGraphicFramePr>
        <p:xfrm>
          <a:off x="157782" y="1300957"/>
          <a:ext cx="7509010" cy="203688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501802">
                  <a:extLst>
                    <a:ext uri="{9D8B030D-6E8A-4147-A177-3AD203B41FA5}">
                      <a16:colId xmlns:a16="http://schemas.microsoft.com/office/drawing/2014/main" val="2219491278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263824912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184243806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1490439424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4258597084"/>
                    </a:ext>
                  </a:extLst>
                </a:gridCol>
              </a:tblGrid>
              <a:tr h="203688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Greek Lamb Pasta Bake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Greek Veggie Mince Pasta Bake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Chefs Seasonal Salad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Extras:</a:t>
                      </a: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Garlic Bread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Hunter’s Chicken Tray Bake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Hunters Vegetable Tray Bake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Roasted Corn &amp; Peppers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Extras: </a:t>
                      </a: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Onion Rings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Herb Roast Chicken with Stuffing and Herb Gravy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 Vegetable Wellington with Stuffing and Herb Gravy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Extras: </a:t>
                      </a: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Yorkshire Pudding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Lebanese Chicken Shawarma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Lebanese Eat Curious Shawarma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Lemon &amp; Herb Tabouleh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Pitta Bread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Extras: </a:t>
                      </a: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Seasoned Fries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Battered Fish Fillet or Sausage Roll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Crispy Vegetable Samosa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Chips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Peas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Baked Beans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Extras: </a:t>
                      </a: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Curry Sauce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5944204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F00EA7F9-F536-1A24-1535-8667110612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917229"/>
              </p:ext>
            </p:extLst>
          </p:nvPr>
        </p:nvGraphicFramePr>
        <p:xfrm>
          <a:off x="179613" y="5139416"/>
          <a:ext cx="4474029" cy="11236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0813">
                  <a:extLst>
                    <a:ext uri="{9D8B030D-6E8A-4147-A177-3AD203B41FA5}">
                      <a16:colId xmlns:a16="http://schemas.microsoft.com/office/drawing/2014/main" val="2420446914"/>
                    </a:ext>
                  </a:extLst>
                </a:gridCol>
                <a:gridCol w="937969">
                  <a:extLst>
                    <a:ext uri="{9D8B030D-6E8A-4147-A177-3AD203B41FA5}">
                      <a16:colId xmlns:a16="http://schemas.microsoft.com/office/drawing/2014/main" val="80891071"/>
                    </a:ext>
                  </a:extLst>
                </a:gridCol>
                <a:gridCol w="897269">
                  <a:extLst>
                    <a:ext uri="{9D8B030D-6E8A-4147-A177-3AD203B41FA5}">
                      <a16:colId xmlns:a16="http://schemas.microsoft.com/office/drawing/2014/main" val="393247842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1681936903"/>
                    </a:ext>
                  </a:extLst>
                </a:gridCol>
                <a:gridCol w="873578">
                  <a:extLst>
                    <a:ext uri="{9D8B030D-6E8A-4147-A177-3AD203B41FA5}">
                      <a16:colId xmlns:a16="http://schemas.microsoft.com/office/drawing/2014/main" val="480687640"/>
                    </a:ext>
                  </a:extLst>
                </a:gridCol>
              </a:tblGrid>
              <a:tr h="11236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Sticky Baked Chinese Wings with Rice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Pulled Pork Loaded Nachos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Chicken Saag Aloo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Meatball Sub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48398447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2C926AD0-3299-AD30-F076-344B918E7B64}"/>
              </a:ext>
            </a:extLst>
          </p:cNvPr>
          <p:cNvSpPr txBox="1"/>
          <p:nvPr/>
        </p:nvSpPr>
        <p:spPr>
          <a:xfrm>
            <a:off x="1758530" y="3609799"/>
            <a:ext cx="25431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30BCE4"/>
                </a:solidFill>
              </a:rPr>
              <a:t>Check out what’s on offer today, available for free school meals!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C91EC75-E36A-5ACB-2DE4-B5EAFF19E3F5}"/>
              </a:ext>
            </a:extLst>
          </p:cNvPr>
          <p:cNvSpPr txBox="1"/>
          <p:nvPr/>
        </p:nvSpPr>
        <p:spPr>
          <a:xfrm>
            <a:off x="2598948" y="357113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EB5E9C"/>
                </a:solidFill>
              </a:rPr>
              <a:t>From £2.40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4EC86E4-12A9-E5E6-6A22-36C1A942D3FB}"/>
              </a:ext>
            </a:extLst>
          </p:cNvPr>
          <p:cNvSpPr txBox="1"/>
          <p:nvPr/>
        </p:nvSpPr>
        <p:spPr>
          <a:xfrm>
            <a:off x="349940" y="3607765"/>
            <a:ext cx="179614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30BCE4"/>
                </a:solidFill>
              </a:rPr>
              <a:t>Only £2.70</a:t>
            </a:r>
            <a:endParaRPr lang="en-GB" sz="2400" b="1" dirty="0">
              <a:solidFill>
                <a:srgbClr val="30BCE4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4F6BB03-50B0-307F-42C8-4E6001AF5C15}"/>
              </a:ext>
            </a:extLst>
          </p:cNvPr>
          <p:cNvSpPr txBox="1"/>
          <p:nvPr/>
        </p:nvSpPr>
        <p:spPr>
          <a:xfrm>
            <a:off x="4861832" y="126185"/>
            <a:ext cx="15150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50" b="1" i="1" dirty="0">
                <a:solidFill>
                  <a:srgbClr val="30BCE4"/>
                </a:solidFill>
              </a:rPr>
              <a:t>27/04/26,18/05/26,</a:t>
            </a:r>
          </a:p>
          <a:p>
            <a:pPr algn="r"/>
            <a:r>
              <a:rPr lang="en-US" sz="1050" b="1" i="1" dirty="0">
                <a:solidFill>
                  <a:srgbClr val="30BCE4"/>
                </a:solidFill>
              </a:rPr>
              <a:t>16/06/26,06/07/26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E6611C0-D37E-D03A-645B-46C13B8548E5}"/>
              </a:ext>
            </a:extLst>
          </p:cNvPr>
          <p:cNvSpPr/>
          <p:nvPr/>
        </p:nvSpPr>
        <p:spPr>
          <a:xfrm>
            <a:off x="7729496" y="4538484"/>
            <a:ext cx="2204063" cy="201593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Aft>
                <a:spcPts val="600"/>
              </a:spcAft>
              <a:buNone/>
            </a:pPr>
            <a:r>
              <a:rPr lang="en-GB" sz="750" b="1" dirty="0">
                <a:solidFill>
                  <a:srgbClr val="913E84"/>
                </a:solidFill>
                <a:effectLst/>
              </a:rPr>
              <a:t>MONDAY </a:t>
            </a:r>
            <a:br>
              <a:rPr lang="en-GB" sz="750" b="1" dirty="0">
                <a:solidFill>
                  <a:srgbClr val="A8C757"/>
                </a:solidFill>
                <a:effectLst/>
              </a:rPr>
            </a:br>
            <a:r>
              <a:rPr lang="en-GB" sz="75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Panini Bar: Sweet Chilli Chicken, Pizza Melt, and Cheese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750" b="1" dirty="0">
                <a:solidFill>
                  <a:srgbClr val="913E84"/>
                </a:solidFill>
              </a:rPr>
              <a:t>TUESDAY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75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Bolognaise, Basil Pesto, Macaroni Cheese, Creamy Chicken &amp; Sweetcorn and Spicy Tomato Arrabbiata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750" b="1" dirty="0">
                <a:solidFill>
                  <a:srgbClr val="913E84"/>
                </a:solidFill>
              </a:rPr>
              <a:t>WEDNESDAY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75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Bolognaise, Basil Pesto, Macaroni Cheese, Creamy Chicken &amp; Sweetcorn and Spicy Tomato Arrabbiata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750" b="1" dirty="0">
                <a:solidFill>
                  <a:srgbClr val="913E84"/>
                </a:solidFill>
              </a:rPr>
              <a:t>THURSDAY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75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Bolognaise, Basil Pesto, Macaroni Cheese, Creamy Chicken &amp; Sweetcorn and Spicy Tomato Arrabbiata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750" b="1" dirty="0">
                <a:solidFill>
                  <a:srgbClr val="913E84"/>
                </a:solidFill>
              </a:rPr>
              <a:t>FRIDAY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buNone/>
            </a:pPr>
            <a:r>
              <a:rPr lang="en-GB" sz="75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Mac &amp; Cheese with Crushed Nachos and Salsa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8E53882-9DEA-4F67-DA1C-130CC305A646}"/>
              </a:ext>
            </a:extLst>
          </p:cNvPr>
          <p:cNvSpPr/>
          <p:nvPr/>
        </p:nvSpPr>
        <p:spPr>
          <a:xfrm>
            <a:off x="5285017" y="4188273"/>
            <a:ext cx="2343637" cy="178510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Aft>
                <a:spcPts val="600"/>
              </a:spcAft>
              <a:buNone/>
            </a:pPr>
            <a:r>
              <a:rPr lang="en-GB" sz="900" b="1" dirty="0">
                <a:solidFill>
                  <a:srgbClr val="EB5D9B"/>
                </a:solidFill>
                <a:effectLst/>
              </a:rPr>
              <a:t>MONDAY </a:t>
            </a:r>
            <a:br>
              <a:rPr lang="en-GB" sz="900" b="1" dirty="0">
                <a:solidFill>
                  <a:srgbClr val="A8C757"/>
                </a:solidFill>
                <a:effectLst/>
              </a:rPr>
            </a:br>
            <a:r>
              <a:rPr lang="en-GB" sz="9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Double Chocolate Traybake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900" b="1" dirty="0">
                <a:solidFill>
                  <a:srgbClr val="EB5D9B"/>
                </a:solidFill>
              </a:rPr>
              <a:t>TUESDAY </a:t>
            </a:r>
          </a:p>
          <a:p>
            <a:pPr algn="ctr">
              <a:spcAft>
                <a:spcPts val="600"/>
              </a:spcAft>
              <a:buNone/>
            </a:pPr>
            <a:r>
              <a:rPr lang="en-GB" sz="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Baked Crispy Apple Tart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900" b="1" dirty="0">
                <a:solidFill>
                  <a:srgbClr val="EB5D9B"/>
                </a:solidFill>
              </a:rPr>
              <a:t>WEDNESDAY  </a:t>
            </a:r>
          </a:p>
          <a:p>
            <a:pPr algn="ctr">
              <a:spcAft>
                <a:spcPts val="600"/>
              </a:spcAft>
              <a:buNone/>
            </a:pPr>
            <a:r>
              <a:rPr lang="en-GB" sz="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Lemon Drizzle Sponge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900" b="1" dirty="0">
                <a:solidFill>
                  <a:srgbClr val="EB5D9B"/>
                </a:solidFill>
              </a:rPr>
              <a:t>THURSDAY</a:t>
            </a:r>
            <a:endParaRPr lang="en-GB" sz="900" dirty="0">
              <a:solidFill>
                <a:srgbClr val="EB5D9B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9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Berry Queen Of Puddings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900" b="1" dirty="0">
                <a:solidFill>
                  <a:srgbClr val="EB5D9B"/>
                </a:solidFill>
              </a:rPr>
              <a:t>FRIDAY </a:t>
            </a:r>
          </a:p>
          <a:p>
            <a:pPr algn="ctr">
              <a:buNone/>
            </a:pPr>
            <a:r>
              <a:rPr lang="en-GB" sz="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Warm Choc Chip Shortbread Traybake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C443551-D806-0DF6-A437-13EA61522254}"/>
              </a:ext>
            </a:extLst>
          </p:cNvPr>
          <p:cNvSpPr txBox="1"/>
          <p:nvPr/>
        </p:nvSpPr>
        <p:spPr>
          <a:xfrm>
            <a:off x="5669314" y="6017466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EB5D9B"/>
                </a:solidFill>
              </a:rPr>
              <a:t>From £1.10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5BBFEDA-0213-AD46-08FF-0BB0094538DA}"/>
              </a:ext>
            </a:extLst>
          </p:cNvPr>
          <p:cNvSpPr txBox="1"/>
          <p:nvPr/>
        </p:nvSpPr>
        <p:spPr>
          <a:xfrm>
            <a:off x="8026052" y="6513683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913E84"/>
                </a:solidFill>
              </a:rPr>
              <a:t>From £2.35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5D7E00-BB25-8E62-17A4-E361D927DC7A}"/>
              </a:ext>
            </a:extLst>
          </p:cNvPr>
          <p:cNvSpPr txBox="1"/>
          <p:nvPr/>
        </p:nvSpPr>
        <p:spPr>
          <a:xfrm>
            <a:off x="2975882" y="4538484"/>
            <a:ext cx="11062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EB5D9B"/>
                </a:solidFill>
              </a:rPr>
              <a:t>From £2.85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3E34FB-7CDA-CFE1-5A07-00BB6E45F585}"/>
              </a:ext>
            </a:extLst>
          </p:cNvPr>
          <p:cNvSpPr txBox="1"/>
          <p:nvPr/>
        </p:nvSpPr>
        <p:spPr>
          <a:xfrm>
            <a:off x="6248105" y="959226"/>
            <a:ext cx="1333295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dirty="0">
                <a:solidFill>
                  <a:srgbClr val="913E84"/>
                </a:solidFill>
              </a:rPr>
              <a:t>CHIP SHOP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612CD2-ABA3-FF3D-4028-CE1DD6C71E51}"/>
              </a:ext>
            </a:extLst>
          </p:cNvPr>
          <p:cNvSpPr txBox="1"/>
          <p:nvPr/>
        </p:nvSpPr>
        <p:spPr>
          <a:xfrm>
            <a:off x="162669" y="959226"/>
            <a:ext cx="1497688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i="0" dirty="0">
                <a:solidFill>
                  <a:srgbClr val="913E84"/>
                </a:solidFill>
                <a:effectLst/>
              </a:rPr>
              <a:t>TASTE OF GREECE</a:t>
            </a:r>
            <a:endParaRPr lang="en-GB" sz="850" b="1" dirty="0">
              <a:solidFill>
                <a:srgbClr val="913E84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45F4A8-2E9F-9835-9659-FED7E21526B2}"/>
              </a:ext>
            </a:extLst>
          </p:cNvPr>
          <p:cNvSpPr txBox="1"/>
          <p:nvPr/>
        </p:nvSpPr>
        <p:spPr>
          <a:xfrm>
            <a:off x="1801851" y="959226"/>
            <a:ext cx="1228267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dirty="0">
                <a:solidFill>
                  <a:srgbClr val="913E84"/>
                </a:solidFill>
              </a:rPr>
              <a:t>EURO CLASSICS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48D2E28-F701-E4DF-F838-26AFA6FEB65E}"/>
              </a:ext>
            </a:extLst>
          </p:cNvPr>
          <p:cNvSpPr txBox="1"/>
          <p:nvPr/>
        </p:nvSpPr>
        <p:spPr>
          <a:xfrm>
            <a:off x="3269796" y="959226"/>
            <a:ext cx="1307009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dirty="0">
                <a:solidFill>
                  <a:srgbClr val="913E84"/>
                </a:solidFill>
              </a:rPr>
              <a:t>MOST OF ROAST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98ADF72-0B05-D062-DE0A-C80B939B4948}"/>
              </a:ext>
            </a:extLst>
          </p:cNvPr>
          <p:cNvSpPr txBox="1"/>
          <p:nvPr/>
        </p:nvSpPr>
        <p:spPr>
          <a:xfrm>
            <a:off x="4745808" y="959226"/>
            <a:ext cx="1333295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i="0" dirty="0">
                <a:solidFill>
                  <a:srgbClr val="913E84"/>
                </a:solidFill>
                <a:effectLst/>
              </a:rPr>
              <a:t>MIDD</a:t>
            </a:r>
            <a:r>
              <a:rPr lang="en-GB" sz="850" b="1" dirty="0">
                <a:solidFill>
                  <a:srgbClr val="913E84"/>
                </a:solidFill>
              </a:rPr>
              <a:t>LE EASTERN</a:t>
            </a:r>
          </a:p>
        </p:txBody>
      </p:sp>
    </p:spTree>
    <p:extLst>
      <p:ext uri="{BB962C8B-B14F-4D97-AF65-F5344CB8AC3E}">
        <p14:creationId xmlns:p14="http://schemas.microsoft.com/office/powerpoint/2010/main" val="491540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F7BA7C-AE55-FE0C-6E4B-ADC4B70009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227EE27-639F-A2EA-99C4-250116733B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5893153"/>
              </p:ext>
            </p:extLst>
          </p:nvPr>
        </p:nvGraphicFramePr>
        <p:xfrm>
          <a:off x="157782" y="1300957"/>
          <a:ext cx="7509010" cy="203688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501802">
                  <a:extLst>
                    <a:ext uri="{9D8B030D-6E8A-4147-A177-3AD203B41FA5}">
                      <a16:colId xmlns:a16="http://schemas.microsoft.com/office/drawing/2014/main" val="2219491278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263824912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184243806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1490439424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4258597084"/>
                    </a:ext>
                  </a:extLst>
                </a:gridCol>
              </a:tblGrid>
              <a:tr h="203688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Choose your Chilli: Chicken, Lamb or Beef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Chilli Con Veggie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Flour Tortilla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Steamed Rice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Jalapenos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Sour Cream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Salsa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Extras: </a:t>
                      </a: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Grated Cheese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BBQ Hot Dogs with Crispy Onions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Sticky BBQ Veggie Hot Dog with Crispy Onions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Seasoned Wedges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Chef Salad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Extras: </a:t>
                      </a: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Onion Rings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Sticky Sweet and Sour Chicken Stir Fry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Sticky Sweet and Sour Tofu Stir Fry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Onion and Ginger Noodles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Extras: </a:t>
                      </a: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Prawn Crackers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Hunters Chicken Tray Bake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Hunters Vegetable Tray Bake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Green Beans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Extras: </a:t>
                      </a: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Garlic Bread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Battered Fish Fillet or Chicken Tenders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Signature Squashage Roll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Chips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Peas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Baked Beans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Extras:</a:t>
                      </a: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Curry Sauce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5944204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65F77A99-EE03-6D95-ED08-44D7081E89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7197023"/>
              </p:ext>
            </p:extLst>
          </p:nvPr>
        </p:nvGraphicFramePr>
        <p:xfrm>
          <a:off x="179613" y="5139416"/>
          <a:ext cx="4474029" cy="11236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0813">
                  <a:extLst>
                    <a:ext uri="{9D8B030D-6E8A-4147-A177-3AD203B41FA5}">
                      <a16:colId xmlns:a16="http://schemas.microsoft.com/office/drawing/2014/main" val="2420446914"/>
                    </a:ext>
                  </a:extLst>
                </a:gridCol>
                <a:gridCol w="937969">
                  <a:extLst>
                    <a:ext uri="{9D8B030D-6E8A-4147-A177-3AD203B41FA5}">
                      <a16:colId xmlns:a16="http://schemas.microsoft.com/office/drawing/2014/main" val="80891071"/>
                    </a:ext>
                  </a:extLst>
                </a:gridCol>
                <a:gridCol w="897269">
                  <a:extLst>
                    <a:ext uri="{9D8B030D-6E8A-4147-A177-3AD203B41FA5}">
                      <a16:colId xmlns:a16="http://schemas.microsoft.com/office/drawing/2014/main" val="393247842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1681936903"/>
                    </a:ext>
                  </a:extLst>
                </a:gridCol>
                <a:gridCol w="873578">
                  <a:extLst>
                    <a:ext uri="{9D8B030D-6E8A-4147-A177-3AD203B41FA5}">
                      <a16:colId xmlns:a16="http://schemas.microsoft.com/office/drawing/2014/main" val="480687640"/>
                    </a:ext>
                  </a:extLst>
                </a:gridCol>
              </a:tblGrid>
              <a:tr h="11236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Korean Crispy Chicken Wrap with Asian Slaw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Jamaican Jerk Pork with Rice and Beans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Chilli Loaded Waffle Fries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Authentic Vegetable Paella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48398447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2F62E569-836D-7D0C-1C1C-5F7F9D18B65C}"/>
              </a:ext>
            </a:extLst>
          </p:cNvPr>
          <p:cNvSpPr txBox="1"/>
          <p:nvPr/>
        </p:nvSpPr>
        <p:spPr>
          <a:xfrm>
            <a:off x="1758530" y="3609799"/>
            <a:ext cx="25431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30BCE4"/>
                </a:solidFill>
              </a:rPr>
              <a:t>Check out what’s on offer today, available for free school meals!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FA9A820-3303-144D-9627-868B4658AA9E}"/>
              </a:ext>
            </a:extLst>
          </p:cNvPr>
          <p:cNvSpPr txBox="1"/>
          <p:nvPr/>
        </p:nvSpPr>
        <p:spPr>
          <a:xfrm>
            <a:off x="2598948" y="357113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EB5E9C"/>
                </a:solidFill>
              </a:rPr>
              <a:t>From £0.00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F14C432-D66D-D6F0-63B8-E6A385E0A382}"/>
              </a:ext>
            </a:extLst>
          </p:cNvPr>
          <p:cNvSpPr txBox="1"/>
          <p:nvPr/>
        </p:nvSpPr>
        <p:spPr>
          <a:xfrm>
            <a:off x="349940" y="3607765"/>
            <a:ext cx="179614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30BCE4"/>
                </a:solidFill>
              </a:rPr>
              <a:t>Only £</a:t>
            </a:r>
            <a:r>
              <a:rPr lang="en-US" sz="2400" b="1" i="1" dirty="0" err="1">
                <a:solidFill>
                  <a:srgbClr val="30BCE4"/>
                </a:solidFill>
              </a:rPr>
              <a:t>x.xx</a:t>
            </a:r>
            <a:endParaRPr lang="en-GB" sz="2400" b="1" dirty="0">
              <a:solidFill>
                <a:srgbClr val="30BCE4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2130221-01F9-179B-859F-F2F66A764CB3}"/>
              </a:ext>
            </a:extLst>
          </p:cNvPr>
          <p:cNvSpPr txBox="1"/>
          <p:nvPr/>
        </p:nvSpPr>
        <p:spPr>
          <a:xfrm>
            <a:off x="4861832" y="126185"/>
            <a:ext cx="15150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50" b="1" i="1" dirty="0">
                <a:solidFill>
                  <a:srgbClr val="30BCE4"/>
                </a:solidFill>
              </a:rPr>
              <a:t>XX/XX/XX, XX/XX/XX,XX/XX/XX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4F83004-A0E4-BA43-146C-4FED1B7DC47D}"/>
              </a:ext>
            </a:extLst>
          </p:cNvPr>
          <p:cNvSpPr/>
          <p:nvPr/>
        </p:nvSpPr>
        <p:spPr>
          <a:xfrm>
            <a:off x="7729496" y="4538484"/>
            <a:ext cx="2204063" cy="201593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Aft>
                <a:spcPts val="600"/>
              </a:spcAft>
              <a:buNone/>
            </a:pPr>
            <a:r>
              <a:rPr lang="en-GB" sz="750" b="1" dirty="0">
                <a:solidFill>
                  <a:srgbClr val="913E84"/>
                </a:solidFill>
                <a:effectLst/>
              </a:rPr>
              <a:t>MONDAY </a:t>
            </a:r>
            <a:br>
              <a:rPr lang="en-GB" sz="750" b="1" dirty="0">
                <a:solidFill>
                  <a:srgbClr val="A8C757"/>
                </a:solidFill>
                <a:effectLst/>
              </a:rPr>
            </a:br>
            <a:r>
              <a:rPr lang="en-GB" sz="75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Bolognaise, Basil Pesto, Macaroni Cheese, Creamy Chicken &amp; Sweetcorn and Spicy Tomato Arrabbiata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750" b="1" dirty="0">
                <a:solidFill>
                  <a:srgbClr val="913E84"/>
                </a:solidFill>
              </a:rPr>
              <a:t>TUESDAY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75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Bolognaise, Basil Pesto, Macaroni Cheese, Creamy Chicken &amp; Sweetcorn and Spicy Tomato Arrabbiata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750" b="1" dirty="0">
                <a:solidFill>
                  <a:srgbClr val="913E84"/>
                </a:solidFill>
              </a:rPr>
              <a:t>WEDNESDAY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75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Bolognaise, Basil Pesto, Macaroni Cheese, Creamy Chicken &amp; Sweetcorn and Spicy Tomato Arrabbiata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750" b="1" dirty="0">
                <a:solidFill>
                  <a:srgbClr val="913E84"/>
                </a:solidFill>
              </a:rPr>
              <a:t>THURSDAY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75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Bolognaise, Basil Pesto, Macaroni Cheese, Creamy Chicken &amp; Sweetcorn and Spicy Tomato Arrabbiata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750" b="1" dirty="0">
                <a:solidFill>
                  <a:srgbClr val="913E84"/>
                </a:solidFill>
              </a:rPr>
              <a:t>FRIDAY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buNone/>
            </a:pPr>
            <a:r>
              <a:rPr lang="en-GB" sz="75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Pepperoni Mac &amp; Cheese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CAA7F5A-7074-8686-43DF-EB6AD09DB585}"/>
              </a:ext>
            </a:extLst>
          </p:cNvPr>
          <p:cNvSpPr/>
          <p:nvPr/>
        </p:nvSpPr>
        <p:spPr>
          <a:xfrm>
            <a:off x="5285017" y="4188273"/>
            <a:ext cx="2343637" cy="178510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Aft>
                <a:spcPts val="600"/>
              </a:spcAft>
              <a:buNone/>
            </a:pPr>
            <a:r>
              <a:rPr lang="en-GB" sz="900" b="1" dirty="0">
                <a:solidFill>
                  <a:srgbClr val="EB5D9B"/>
                </a:solidFill>
                <a:effectLst/>
              </a:rPr>
              <a:t>MONDAY </a:t>
            </a:r>
            <a:br>
              <a:rPr lang="en-GB" sz="900" b="1" dirty="0">
                <a:solidFill>
                  <a:srgbClr val="A8C757"/>
                </a:solidFill>
                <a:effectLst/>
              </a:rPr>
            </a:br>
            <a:r>
              <a:rPr lang="en-GB" sz="9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Pear Flapjack Crumble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900" b="1" dirty="0">
                <a:solidFill>
                  <a:srgbClr val="EB5D9B"/>
                </a:solidFill>
              </a:rPr>
              <a:t>TUESDAY </a:t>
            </a:r>
          </a:p>
          <a:p>
            <a:pPr algn="ctr">
              <a:spcAft>
                <a:spcPts val="600"/>
              </a:spcAft>
              <a:buNone/>
            </a:pPr>
            <a:r>
              <a:rPr lang="en-GB" sz="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Popcorn Brownie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900" b="1" dirty="0">
                <a:solidFill>
                  <a:srgbClr val="EB5D9B"/>
                </a:solidFill>
              </a:rPr>
              <a:t>WEDNESDAY  </a:t>
            </a:r>
          </a:p>
          <a:p>
            <a:pPr algn="ctr">
              <a:spcAft>
                <a:spcPts val="600"/>
              </a:spcAft>
              <a:buNone/>
            </a:pPr>
            <a:r>
              <a:rPr lang="en-GB" sz="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Berry Queen of Puddings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900" b="1" dirty="0">
                <a:solidFill>
                  <a:srgbClr val="EB5D9B"/>
                </a:solidFill>
              </a:rPr>
              <a:t>THURSDAY</a:t>
            </a:r>
            <a:endParaRPr lang="en-GB" sz="900" dirty="0">
              <a:solidFill>
                <a:srgbClr val="EB5D9B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Raspberry and White Chocolate Cake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900" b="1" dirty="0">
                <a:solidFill>
                  <a:srgbClr val="EB5D9B"/>
                </a:solidFill>
              </a:rPr>
              <a:t>FRIDAY </a:t>
            </a:r>
          </a:p>
          <a:p>
            <a:pPr algn="ctr">
              <a:buNone/>
            </a:pPr>
            <a:r>
              <a:rPr lang="en-GB" sz="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Oreo Cheesecake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66DFC5B-D00B-BA24-5EE3-01CECD1596D4}"/>
              </a:ext>
            </a:extLst>
          </p:cNvPr>
          <p:cNvSpPr txBox="1"/>
          <p:nvPr/>
        </p:nvSpPr>
        <p:spPr>
          <a:xfrm>
            <a:off x="5669314" y="6017466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EB5D9B"/>
                </a:solidFill>
              </a:rPr>
              <a:t>From £0.00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C972B3D-614D-935F-482D-AF2732E81B4E}"/>
              </a:ext>
            </a:extLst>
          </p:cNvPr>
          <p:cNvSpPr txBox="1"/>
          <p:nvPr/>
        </p:nvSpPr>
        <p:spPr>
          <a:xfrm>
            <a:off x="8026052" y="6513683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913E84"/>
                </a:solidFill>
              </a:rPr>
              <a:t>From £0.00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82DF50-98D1-F444-3257-F688CA3EEAE2}"/>
              </a:ext>
            </a:extLst>
          </p:cNvPr>
          <p:cNvSpPr txBox="1"/>
          <p:nvPr/>
        </p:nvSpPr>
        <p:spPr>
          <a:xfrm>
            <a:off x="2975882" y="4538484"/>
            <a:ext cx="11062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EB5D9B"/>
                </a:solidFill>
              </a:rPr>
              <a:t>From £0.00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34D6B27-3BD7-13A8-ECF0-2C5F1DE91A5F}"/>
              </a:ext>
            </a:extLst>
          </p:cNvPr>
          <p:cNvSpPr txBox="1"/>
          <p:nvPr/>
        </p:nvSpPr>
        <p:spPr>
          <a:xfrm>
            <a:off x="6248105" y="959226"/>
            <a:ext cx="1333295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dirty="0">
                <a:solidFill>
                  <a:srgbClr val="913E84"/>
                </a:solidFill>
              </a:rPr>
              <a:t>CHIP SHOP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386DF9-C3C1-A4A5-10CC-8055AC8B6DC1}"/>
              </a:ext>
            </a:extLst>
          </p:cNvPr>
          <p:cNvSpPr txBox="1"/>
          <p:nvPr/>
        </p:nvSpPr>
        <p:spPr>
          <a:xfrm>
            <a:off x="162669" y="959226"/>
            <a:ext cx="1497688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i="0" dirty="0">
                <a:solidFill>
                  <a:srgbClr val="913E84"/>
                </a:solidFill>
                <a:effectLst/>
              </a:rPr>
              <a:t>BUILD A BURRITO</a:t>
            </a:r>
            <a:endParaRPr lang="en-GB" sz="850" b="1" dirty="0">
              <a:solidFill>
                <a:srgbClr val="913E84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750286-C5A2-E6F1-A1CD-392BF9372CB7}"/>
              </a:ext>
            </a:extLst>
          </p:cNvPr>
          <p:cNvSpPr txBox="1"/>
          <p:nvPr/>
        </p:nvSpPr>
        <p:spPr>
          <a:xfrm>
            <a:off x="1801851" y="959226"/>
            <a:ext cx="1228267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i="0" dirty="0">
                <a:solidFill>
                  <a:srgbClr val="913E84"/>
                </a:solidFill>
                <a:effectLst/>
              </a:rPr>
              <a:t>TASTE OF US</a:t>
            </a:r>
            <a:endParaRPr lang="en-GB" sz="850" b="1" dirty="0">
              <a:solidFill>
                <a:srgbClr val="913E84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05658CC-9DB7-F8D0-1B53-0B5A3910C024}"/>
              </a:ext>
            </a:extLst>
          </p:cNvPr>
          <p:cNvSpPr txBox="1"/>
          <p:nvPr/>
        </p:nvSpPr>
        <p:spPr>
          <a:xfrm>
            <a:off x="3269796" y="959226"/>
            <a:ext cx="1307009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dirty="0">
                <a:solidFill>
                  <a:srgbClr val="913E84"/>
                </a:solidFill>
              </a:rPr>
              <a:t>STIR IT UP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867029-460B-7AB4-C75F-7873310E6C9A}"/>
              </a:ext>
            </a:extLst>
          </p:cNvPr>
          <p:cNvSpPr txBox="1"/>
          <p:nvPr/>
        </p:nvSpPr>
        <p:spPr>
          <a:xfrm>
            <a:off x="4745808" y="959226"/>
            <a:ext cx="1333295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i="0" dirty="0">
                <a:solidFill>
                  <a:srgbClr val="913E84"/>
                </a:solidFill>
                <a:effectLst/>
              </a:rPr>
              <a:t>EURO CLASSICS</a:t>
            </a:r>
            <a:endParaRPr lang="en-GB" sz="850" b="1" dirty="0">
              <a:solidFill>
                <a:srgbClr val="913E8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9385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4839</TotalTime>
  <Words>1052</Words>
  <Application>Microsoft Office PowerPoint</Application>
  <PresentationFormat>A4 Paper (210x297 mm)</PresentationFormat>
  <Paragraphs>301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Calibri Light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Ferris</dc:creator>
  <cp:lastModifiedBy>Manor Drive Secondary</cp:lastModifiedBy>
  <cp:revision>157</cp:revision>
  <cp:lastPrinted>2026-03-24T08:46:12Z</cp:lastPrinted>
  <dcterms:created xsi:type="dcterms:W3CDTF">2023-09-28T15:12:01Z</dcterms:created>
  <dcterms:modified xsi:type="dcterms:W3CDTF">2026-03-24T11:51:20Z</dcterms:modified>
</cp:coreProperties>
</file>